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6858000" cy="9144000" type="screen4x3"/>
  <p:notesSz cx="67691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56" d="100"/>
          <a:sy n="56" d="100"/>
        </p:scale>
        <p:origin x="2549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14" y="-96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3540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88EFE04-461C-405D-B85F-9C79EA47B894}" type="datetimeFigureOut">
              <a:rPr lang="he-IL"/>
              <a:pPr>
                <a:defRPr/>
              </a:pPr>
              <a:t>ג'/אלול/תשפ"ג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3540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79E360B9-A12A-4969-A73B-170B36CCB2A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986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3540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9BD451-2439-4DD7-A81C-61205187B915}" type="datetimeFigureOut">
              <a:rPr lang="he-IL"/>
              <a:pPr>
                <a:defRPr/>
              </a:pPr>
              <a:t>ג'/אלול/תשפ"ג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992313" y="742950"/>
            <a:ext cx="278606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3540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C21FF1-C7D2-400C-AEF4-5197A2215F2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668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12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70448-5BBE-4A8E-AAAE-971707B1A27B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692DD-1F6D-4961-AF73-3353F5C503DD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331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900E1B-281A-4B46-AB0A-4213B6DF549A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434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BD507-04DE-46F2-8973-BF2DD2E3E0A2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536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C427B-EE9E-445B-AC15-3AFFED01E5C6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741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D6C2F4-757D-4051-99EB-FE17040C0B1A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741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rtl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3E2394-BF56-4B97-943A-5BFC8CAA6126}" type="slidenum">
              <a:rPr lang="he-I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e-I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>
            <a:lvl1pPr algn="ctr">
              <a:defRPr sz="5500"/>
            </a:lvl1pPr>
          </a:lstStyle>
          <a:p>
            <a:r>
              <a:rPr lang="he-IL" altLang="ko-KR"/>
              <a:t>לחץ כדי לערוך סגנון כותרת של תבנית בסיס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028700" y="5004971"/>
            <a:ext cx="4800600" cy="2336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altLang="ko-KR"/>
              <a:t>לחץ כדי לערוך סגנון כותרת משנה של תבנית בסיס</a:t>
            </a:r>
            <a:endParaRPr lang="ko-KR" altLang="ko-KR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0788-B205-46BF-964A-7ECFC18F2279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7DE7-1D2D-4859-9367-B51E2DDBF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166156"/>
            <a:ext cx="3464818" cy="445404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604448"/>
            <a:ext cx="998618" cy="38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/>
              <a:t>לחץ כדי לערוך סגנון כותרת של תבנית בסיס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altLang="ko-KR"/>
              <a:t>לחץ כדי לערוך סגנונות טקסט של תבנית בסיס</a:t>
            </a:r>
          </a:p>
          <a:p>
            <a:pPr lvl="1"/>
            <a:r>
              <a:rPr lang="he-IL" altLang="ko-KR"/>
              <a:t>רמה שנייה</a:t>
            </a:r>
          </a:p>
          <a:p>
            <a:pPr lvl="2"/>
            <a:r>
              <a:rPr lang="he-IL" altLang="ko-KR"/>
              <a:t>רמה שלישית</a:t>
            </a:r>
          </a:p>
          <a:p>
            <a:pPr lvl="3"/>
            <a:r>
              <a:rPr lang="he-IL" altLang="ko-KR"/>
              <a:t>רמה רביעית</a:t>
            </a:r>
          </a:p>
          <a:p>
            <a:pPr lvl="4"/>
            <a:r>
              <a:rPr lang="he-IL" altLang="ko-KR"/>
              <a:t>רמה חמישית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A8BC-5FA9-4F12-A677-3B05EEB601D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467E-F144-4414-ACE8-FDED4C84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0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altLang="ko-KR"/>
              <a:t>לחץ כדי לערוך סגנון כותרת של תבנית בסיס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altLang="ko-KR"/>
              <a:t>לחץ כדי לערוך סגנונות טקסט של תבנית בסיס</a:t>
            </a:r>
          </a:p>
          <a:p>
            <a:pPr lvl="1"/>
            <a:r>
              <a:rPr lang="he-IL" altLang="ko-KR"/>
              <a:t>רמה שנייה</a:t>
            </a:r>
          </a:p>
          <a:p>
            <a:pPr lvl="2"/>
            <a:r>
              <a:rPr lang="he-IL" altLang="ko-KR"/>
              <a:t>רמה שלישית</a:t>
            </a:r>
          </a:p>
          <a:p>
            <a:pPr lvl="3"/>
            <a:r>
              <a:rPr lang="he-IL" altLang="ko-KR"/>
              <a:t>רמה רביעית</a:t>
            </a:r>
          </a:p>
          <a:p>
            <a:pPr lvl="4"/>
            <a:r>
              <a:rPr lang="he-IL" altLang="ko-KR"/>
              <a:t>רמה חמישית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A9F0-E643-4460-ADF7-97B0E93846F2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DE70-242D-4E37-9A39-AF32170C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/>
              <a:t>לחץ כדי לערוך סגנון כותרת של תבנית בסיס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ko-KR"/>
              <a:t>לחץ כדי לערוך סגנונות טקסט של תבנית בסיס</a:t>
            </a:r>
          </a:p>
          <a:p>
            <a:pPr lvl="1"/>
            <a:r>
              <a:rPr lang="he-IL" altLang="ko-KR"/>
              <a:t>רמה שנייה</a:t>
            </a:r>
          </a:p>
          <a:p>
            <a:pPr lvl="2"/>
            <a:r>
              <a:rPr lang="he-IL" altLang="ko-KR"/>
              <a:t>רמה שלישית</a:t>
            </a:r>
          </a:p>
          <a:p>
            <a:pPr lvl="3"/>
            <a:r>
              <a:rPr lang="he-IL" altLang="ko-KR"/>
              <a:t>רמה רביעית</a:t>
            </a:r>
          </a:p>
          <a:p>
            <a:pPr lvl="4"/>
            <a:r>
              <a:rPr lang="he-IL" altLang="ko-KR"/>
              <a:t>רמה חמישית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31BD-EE70-4896-A5D1-538DBA6A8709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48FF-9DD5-49F2-BC7D-D0A5D1895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873501"/>
            <a:ext cx="5829300" cy="1816100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83515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C4C3-E305-47AE-A6A2-4D3B8423E243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488DB-A01F-416D-BDDA-7C58A4982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7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6ADB-39D0-4A4E-AE8A-6DA75A3983CB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6388-2D46-4E7F-A9CD-BE97A4A41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3A40-1D11-4C3E-A8D4-E33CBBD98B6A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60BA-D407-4F01-9C2B-BCE08A46D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ko-KR"/>
              <a:t>לחץ כדי לערוך סגנון כותרת של תבנית בסיס</a:t>
            </a:r>
            <a:endParaRPr lang="ko-KR" altLang="ko-KR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36B4-5C80-4A84-9E0C-567A46435125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9827-43FD-4679-B881-FE64CCB4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3CDA-2072-44B1-A69A-EBD4E4B5BB70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BEA6-B664-4B85-98F0-49CF4CDC1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930399"/>
            <a:ext cx="3833813" cy="62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30145"/>
            <a:ext cx="2256235" cy="6254751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21F1-184F-4BFC-ADD8-0BC90CED02D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A952-8384-49AF-8DC9-98C142A27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7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 rot="21172883" flipH="1">
            <a:off x="3051175" y="1751013"/>
            <a:ext cx="2755900" cy="4897437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6" name="Rectangle 10"/>
          <p:cNvSpPr/>
          <p:nvPr/>
        </p:nvSpPr>
        <p:spPr>
          <a:xfrm rot="21435926" flipH="1">
            <a:off x="3033713" y="1690688"/>
            <a:ext cx="2755900" cy="4897437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7" name="Rectangle 9"/>
          <p:cNvSpPr/>
          <p:nvPr/>
        </p:nvSpPr>
        <p:spPr>
          <a:xfrm>
            <a:off x="3049588" y="1670050"/>
            <a:ext cx="2879725" cy="5119688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 rot="293056">
            <a:off x="3092450" y="1574800"/>
            <a:ext cx="2984500" cy="5303838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04" y="1388012"/>
            <a:ext cx="2057400" cy="2286784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3213149" y="1788940"/>
            <a:ext cx="2743200" cy="48768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704" y="3723249"/>
            <a:ext cx="2057400" cy="2926081"/>
          </a:xfrm>
        </p:spPr>
        <p:txBody>
          <a:bodyPr lIns="54864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8D8B-80B0-46CE-8BCC-DFFE4DFFFD53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2439-4972-48AD-A440-482655C83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9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pPr lvl="0"/>
            <a:r>
              <a:rPr lang="he-IL" altLang="ko-KR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ko-KR"/>
              <a:t>לחץ כדי לערוך סגנונות טקסט של תבנית בסיס</a:t>
            </a:r>
          </a:p>
          <a:p>
            <a:pPr lvl="1"/>
            <a:r>
              <a:rPr lang="he-IL" altLang="ko-KR"/>
              <a:t>רמה שנייה</a:t>
            </a:r>
          </a:p>
          <a:p>
            <a:pPr lvl="2"/>
            <a:r>
              <a:rPr lang="he-IL" altLang="ko-KR"/>
              <a:t>רמה שלישית</a:t>
            </a:r>
          </a:p>
          <a:p>
            <a:pPr lvl="3"/>
            <a:r>
              <a:rPr lang="he-IL" altLang="ko-KR"/>
              <a:t>רמה רביעית</a:t>
            </a:r>
          </a:p>
          <a:p>
            <a:pPr lvl="4"/>
            <a:r>
              <a:rPr lang="he-IL" altLang="ko-KR"/>
              <a:t>רמה חמישית</a:t>
            </a:r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pPr>
              <a:defRPr/>
            </a:pPr>
            <a:fld id="{D482CAD5-83E2-4CCD-9ABB-C01352812526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pPr>
              <a:defRPr/>
            </a:pPr>
            <a:fld id="{366A835F-334A-4741-BA6F-3159840CA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30" r:id="rId9"/>
    <p:sldLayoutId id="2147484127" r:id="rId10"/>
    <p:sldLayoutId id="2147484128" r:id="rId11"/>
  </p:sldLayoutIdLst>
  <p:txStyles>
    <p:titleStyle>
      <a:lvl1pPr algn="l" rtl="1" eaLnBrk="0" fontAlgn="base" latinLnBrk="1" hangingPunct="0">
        <a:spcBef>
          <a:spcPct val="0"/>
        </a:spcBef>
        <a:spcAft>
          <a:spcPct val="0"/>
        </a:spcAft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1" eaLnBrk="0" fontAlgn="base" latinLnBrk="1" hangingPunct="0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latinLnBrk="1" hangingPunct="0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latinLnBrk="1" hangingPunct="0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latinLnBrk="1" hangingPunct="0">
        <a:spcBef>
          <a:spcPct val="0"/>
        </a:spcBef>
        <a:spcAft>
          <a:spcPct val="0"/>
        </a:spcAft>
        <a:defRPr sz="45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82588" indent="-273050" algn="r" rtl="1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76275" indent="-228600" algn="r" rtl="1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31863" indent="-228600" algn="r" rtl="1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96975" indent="-228600" algn="r" rtl="1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28600" algn="r" rtl="1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19072" indent="-228600" algn="r" rtl="1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r" rtl="1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r" rtl="1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r" rtl="1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32656" y="1763688"/>
            <a:ext cx="5832648" cy="1706096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7171" name="כותרת משנה 2"/>
          <p:cNvSpPr>
            <a:spLocks noGrp="1"/>
          </p:cNvSpPr>
          <p:nvPr>
            <p:ph type="subTitle" idx="1"/>
          </p:nvPr>
        </p:nvSpPr>
        <p:spPr>
          <a:xfrm>
            <a:off x="333375" y="3995738"/>
            <a:ext cx="5640388" cy="1481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4400" dirty="0">
                <a:solidFill>
                  <a:schemeClr val="accent6">
                    <a:lumMod val="75000"/>
                  </a:schemeClr>
                </a:solidFill>
                <a:latin typeface="+mn-ea"/>
                <a:cs typeface="David" pitchFamily="2" charset="-79"/>
              </a:rPr>
              <a:t>דוחות כספיים לשנת 2022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אובייקט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73293"/>
              </p:ext>
            </p:extLst>
          </p:nvPr>
        </p:nvGraphicFramePr>
        <p:xfrm>
          <a:off x="685800" y="1692275"/>
          <a:ext cx="5930900" cy="669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181558" imgH="6408614" progId="Excel.Sheet.8">
                  <p:embed/>
                </p:oleObj>
              </mc:Choice>
              <mc:Fallback>
                <p:oleObj name="Worksheet" r:id="rId3" imgW="5181558" imgH="6408614" progId="Excel.Sheet.8">
                  <p:embed/>
                  <p:pic>
                    <p:nvPicPr>
                      <p:cNvPr id="0" name="אובייקט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92275"/>
                        <a:ext cx="5930900" cy="669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9185" y="798255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50" y="1374775"/>
            <a:ext cx="600075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מאזנים</a:t>
            </a:r>
          </a:p>
        </p:txBody>
      </p:sp>
      <p:sp>
        <p:nvSpPr>
          <p:cNvPr id="5" name="מלבן מעוגל 4">
            <a:hlinkClick r:id="rId5" action="ppaction://hlinksldjump"/>
          </p:cNvPr>
          <p:cNvSpPr/>
          <p:nvPr/>
        </p:nvSpPr>
        <p:spPr>
          <a:xfrm>
            <a:off x="2997200" y="6516688"/>
            <a:ext cx="2976563" cy="2873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94022"/>
              </p:ext>
            </p:extLst>
          </p:nvPr>
        </p:nvGraphicFramePr>
        <p:xfrm>
          <a:off x="255588" y="3088258"/>
          <a:ext cx="6390164" cy="433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945375" imgH="3352689" progId="Excel.Sheet.8">
                  <p:embed/>
                </p:oleObj>
              </mc:Choice>
              <mc:Fallback>
                <p:oleObj name="Worksheet" r:id="rId3" imgW="4945375" imgH="3352689" progId="Excel.Sheet.8">
                  <p:embed/>
                  <p:pic>
                    <p:nvPicPr>
                      <p:cNvPr id="0" name="אובייקט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3088258"/>
                        <a:ext cx="6390164" cy="4335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73158" y="768351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8" y="1604963"/>
            <a:ext cx="6000750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דוחות על הפעילות</a:t>
            </a:r>
          </a:p>
        </p:txBody>
      </p:sp>
      <p:sp>
        <p:nvSpPr>
          <p:cNvPr id="11" name="מלבן מעוגל 10">
            <a:hlinkClick r:id="rId5" action="ppaction://hlinksldjump"/>
          </p:cNvPr>
          <p:cNvSpPr/>
          <p:nvPr/>
        </p:nvSpPr>
        <p:spPr>
          <a:xfrm>
            <a:off x="4797425" y="4140200"/>
            <a:ext cx="1871663" cy="287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מלבן מעוגל 11">
            <a:hlinkClick r:id="rId6" action="ppaction://hlinksldjump"/>
          </p:cNvPr>
          <p:cNvSpPr/>
          <p:nvPr/>
        </p:nvSpPr>
        <p:spPr>
          <a:xfrm>
            <a:off x="4797425" y="4427538"/>
            <a:ext cx="1752600" cy="2889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" name="מלבן מעוגל 12">
            <a:hlinkClick r:id="rId7" action="ppaction://hlinksldjump"/>
          </p:cNvPr>
          <p:cNvSpPr/>
          <p:nvPr/>
        </p:nvSpPr>
        <p:spPr>
          <a:xfrm>
            <a:off x="4292600" y="5148263"/>
            <a:ext cx="2257425" cy="215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73158" y="768351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50" y="1604963"/>
            <a:ext cx="6000750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מחזור הפעילות</a:t>
            </a:r>
          </a:p>
        </p:txBody>
      </p:sp>
      <p:graphicFrame>
        <p:nvGraphicFramePr>
          <p:cNvPr id="7174" name="אובייקט 8">
            <a:hlinkClick r:id="" action="ppaction://hlinkshowjump?jump=previousslid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276518"/>
              </p:ext>
            </p:extLst>
          </p:nvPr>
        </p:nvGraphicFramePr>
        <p:xfrm>
          <a:off x="257175" y="2344836"/>
          <a:ext cx="6340177" cy="4071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571875" imgH="3200566" progId="Excel.Sheet.8">
                  <p:embed/>
                </p:oleObj>
              </mc:Choice>
              <mc:Fallback>
                <p:oleObj name="Worksheet" r:id="rId3" imgW="4571875" imgH="3200566" progId="Excel.Sheet.8">
                  <p:embed/>
                  <p:pic>
                    <p:nvPicPr>
                      <p:cNvPr id="0" name="אובייקט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344836"/>
                        <a:ext cx="6340177" cy="40719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8510" y="768351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50" y="1604963"/>
            <a:ext cx="6000750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עלות הפעילויות</a:t>
            </a:r>
          </a:p>
        </p:txBody>
      </p:sp>
      <p:graphicFrame>
        <p:nvGraphicFramePr>
          <p:cNvPr id="8198" name="אובייקט 2">
            <a:hlinkClick r:id="rId3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154130"/>
              </p:ext>
            </p:extLst>
          </p:nvPr>
        </p:nvGraphicFramePr>
        <p:xfrm>
          <a:off x="302543" y="2450178"/>
          <a:ext cx="6252913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571875" imgH="3116774" progId="Excel.Sheet.8">
                  <p:embed/>
                </p:oleObj>
              </mc:Choice>
              <mc:Fallback>
                <p:oleObj name="Worksheet" r:id="rId4" imgW="4571875" imgH="3116774" progId="Excel.Sheet.8">
                  <p:embed/>
                  <p:pic>
                    <p:nvPicPr>
                      <p:cNvPr id="0" name="אובייקט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43" y="2450178"/>
                        <a:ext cx="6252913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32725" y="768351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50" y="1625600"/>
            <a:ext cx="600075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הוצאות הנהלה וכלליות</a:t>
            </a:r>
          </a:p>
        </p:txBody>
      </p:sp>
      <p:graphicFrame>
        <p:nvGraphicFramePr>
          <p:cNvPr id="9222" name="אובייקט 6">
            <a:hlinkClick r:id="rId3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576495"/>
              </p:ext>
            </p:extLst>
          </p:nvPr>
        </p:nvGraphicFramePr>
        <p:xfrm>
          <a:off x="511904" y="2512763"/>
          <a:ext cx="6000750" cy="5600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571875" imgH="3108794" progId="Excel.Sheet.8">
                  <p:embed/>
                </p:oleObj>
              </mc:Choice>
              <mc:Fallback>
                <p:oleObj name="Worksheet" r:id="rId4" imgW="4571875" imgH="3108794" progId="Excel.Sheet.8">
                  <p:embed/>
                  <p:pic>
                    <p:nvPicPr>
                      <p:cNvPr id="0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04" y="2512763"/>
                        <a:ext cx="6000750" cy="5600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32725" y="768351"/>
            <a:ext cx="5888736" cy="432048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+mj-ea"/>
              </a:rPr>
              <a:t>התאחדות האדריכלים ובוני הערים בישראל</a:t>
            </a:r>
            <a:endParaRPr lang="he-IL" sz="2800" dirty="0">
              <a:solidFill>
                <a:schemeClr val="accent6">
                  <a:lumMod val="50000"/>
                </a:schemeClr>
              </a:solidFill>
              <a:latin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50" y="1625600"/>
            <a:ext cx="600075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נכסים נטו שלא קיימת לגביהם הגבלה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accent5"/>
                </a:solidFill>
                <a:latin typeface="+mn-lt"/>
                <a:cs typeface="+mn-cs"/>
              </a:rPr>
              <a:t>שיועדו על ידי הנהלת העמותה</a:t>
            </a:r>
          </a:p>
        </p:txBody>
      </p:sp>
      <p:graphicFrame>
        <p:nvGraphicFramePr>
          <p:cNvPr id="10246" name="אובייקט 6">
            <a:hlinkClick r:id="rId3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488511"/>
              </p:ext>
            </p:extLst>
          </p:nvPr>
        </p:nvGraphicFramePr>
        <p:xfrm>
          <a:off x="30163" y="2987675"/>
          <a:ext cx="6678612" cy="487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793079" imgH="3108794" progId="Excel.Sheet.8">
                  <p:embed/>
                </p:oleObj>
              </mc:Choice>
              <mc:Fallback>
                <p:oleObj name="Worksheet" r:id="rId4" imgW="4793079" imgH="3108794" progId="Excel.Sheet.8">
                  <p:embed/>
                  <p:pic>
                    <p:nvPicPr>
                      <p:cNvPr id="0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2987675"/>
                        <a:ext cx="6678612" cy="487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כריכה קשה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ערכת נושא של משי</Template>
  <TotalTime>1150</TotalTime>
  <Words>68</Words>
  <Application>Microsoft Office PowerPoint</Application>
  <PresentationFormat>‫הצגה על המסך (4:3)</PresentationFormat>
  <Paragraphs>22</Paragraphs>
  <Slides>7</Slides>
  <Notes>7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Wingdings 3</vt:lpstr>
      <vt:lpstr>Silk</vt:lpstr>
      <vt:lpstr>גליון עבודה של Microsoft Excel 97-2003</vt:lpstr>
      <vt:lpstr>התאחדות האדריכלים ובוני הערים בישראל</vt:lpstr>
      <vt:lpstr>התאחדות האדריכלים ובוני הערים בישראל</vt:lpstr>
      <vt:lpstr>התאחדות האדריכלים ובוני הערים בישראל</vt:lpstr>
      <vt:lpstr>התאחדות האדריכלים ובוני הערים בישראל</vt:lpstr>
      <vt:lpstr>התאחדות האדריכלים ובוני הערים בישראל</vt:lpstr>
      <vt:lpstr>התאחדות האדריכלים ובוני הערים בישראל</vt:lpstr>
      <vt:lpstr>התאחדות האדריכלים ובוני הערים בישראל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עמותת אדריכלים מאוחדים בישראל</dc:title>
  <dc:creator>SL</dc:creator>
  <cp:lastModifiedBy>strauss lazer</cp:lastModifiedBy>
  <cp:revision>115</cp:revision>
  <cp:lastPrinted>2014-05-20T07:58:18Z</cp:lastPrinted>
  <dcterms:created xsi:type="dcterms:W3CDTF">2011-05-02T08:44:20Z</dcterms:created>
  <dcterms:modified xsi:type="dcterms:W3CDTF">2023-08-20T18:29:46Z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S_WORKBOOK_UID">
    <vt:lpwstr>0c999cf58b264e6db38f6336bad0601d</vt:lpwstr>
  </property>
</Properties>
</file>